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1" r:id="rId3"/>
    <p:sldId id="282" r:id="rId4"/>
    <p:sldId id="305" r:id="rId5"/>
    <p:sldId id="297" r:id="rId6"/>
    <p:sldId id="306" r:id="rId7"/>
    <p:sldId id="296" r:id="rId8"/>
    <p:sldId id="298" r:id="rId9"/>
    <p:sldId id="304" r:id="rId1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6102" autoAdjust="0"/>
    <p:restoredTop sz="94660"/>
  </p:normalViewPr>
  <p:slideViewPr>
    <p:cSldViewPr snapToGrid="0">
      <p:cViewPr varScale="1">
        <p:scale>
          <a:sx n="72" d="100"/>
          <a:sy n="72" d="100"/>
        </p:scale>
        <p:origin x="58" y="11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1F084B-4E14-455C-8B3E-33BCB60ADDB0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ZA"/>
        </a:p>
      </dgm:t>
    </dgm:pt>
    <dgm:pt modelId="{5967D793-263D-4050-B52D-8A2996A49E10}">
      <dgm:prSet phldrT="[Text]" custT="1"/>
      <dgm:spPr/>
      <dgm:t>
        <a:bodyPr/>
        <a:lstStyle/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Setup and capacitate working groups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Register the co-op and adopt constitution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Open  a bank account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Door-to-door community survey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Community awareness campaign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Recruitment of 1000  member owners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Start trading through collective buying system</a:t>
          </a:r>
        </a:p>
        <a:p>
          <a:r>
            <a:rPr lang="en-US" sz="1200" b="0" dirty="0">
              <a:latin typeface="Arial" panose="020B0604020202020204" pitchFamily="34" charset="0"/>
              <a:cs typeface="Arial" panose="020B0604020202020204" pitchFamily="34" charset="0"/>
            </a:rPr>
            <a:t>- Capacitation of the Board Members and Supervisory Committee</a:t>
          </a:r>
        </a:p>
        <a:p>
          <a:endParaRPr lang="en-US" sz="1200" dirty="0"/>
        </a:p>
        <a:p>
          <a:endParaRPr lang="en-ZA" sz="1200" dirty="0"/>
        </a:p>
      </dgm:t>
    </dgm:pt>
    <dgm:pt modelId="{0DB48221-6B3C-44ED-BBA1-169DAFAC634C}" type="parTrans" cxnId="{EC8918CD-1737-4982-AABA-882665B7F934}">
      <dgm:prSet/>
      <dgm:spPr/>
      <dgm:t>
        <a:bodyPr/>
        <a:lstStyle/>
        <a:p>
          <a:endParaRPr lang="en-ZA"/>
        </a:p>
      </dgm:t>
    </dgm:pt>
    <dgm:pt modelId="{DAE5F39A-7562-41A5-939D-528D3FD6333B}" type="sibTrans" cxnId="{EC8918CD-1737-4982-AABA-882665B7F934}">
      <dgm:prSet/>
      <dgm:spPr/>
      <dgm:t>
        <a:bodyPr/>
        <a:lstStyle/>
        <a:p>
          <a:endParaRPr lang="en-ZA"/>
        </a:p>
      </dgm:t>
    </dgm:pt>
    <dgm:pt modelId="{920B2877-9C97-4838-8414-BF44435DD926}">
      <dgm:prSet phldrT="[Text]" custT="1"/>
      <dgm:spPr/>
      <dgm:t>
        <a:bodyPr/>
        <a:lstStyle/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Capacitate Board, Supervisory Committee and Staff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Continue support collective buying system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Identify and secure store sites and distribution site and suppliers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Develop and implement member capital plan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Develop and </a:t>
          </a:r>
          <a:r>
            <a:rPr lang="en-US" sz="800" b="0" dirty="0" err="1">
              <a:latin typeface="Arial" panose="020B0604020202020204" pitchFamily="34" charset="0"/>
              <a:cs typeface="Arial" panose="020B0604020202020204" pitchFamily="34" charset="0"/>
            </a:rPr>
            <a:t>finalise</a:t>
          </a: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business plan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Secure external funding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- Develop marketing and promotion plan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- For Secondary Coop: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-Setup a working group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Adopt constitution and register a  SCC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Open bank account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Train the board and supervisory committee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Establish basic admin and financial systems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Membership recruitment of 25 primary co-ops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a wholesale service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bookkeeping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Develop and establish compliance service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co-op banking service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- Secure external funding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defTabSz="91440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0" lvl="0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0" dirty="0">
            <a:latin typeface="Arial" panose="020B0604020202020204" pitchFamily="34" charset="0"/>
            <a:cs typeface="Arial" panose="020B0604020202020204" pitchFamily="34" charset="0"/>
          </a:endParaRPr>
        </a:p>
      </dgm:t>
    </dgm:pt>
    <dgm:pt modelId="{49502976-4D22-4147-B6F0-1027509CC9E0}" type="parTrans" cxnId="{DAC85D24-6560-4987-AFFA-36046A115402}">
      <dgm:prSet/>
      <dgm:spPr/>
      <dgm:t>
        <a:bodyPr/>
        <a:lstStyle/>
        <a:p>
          <a:endParaRPr lang="en-ZA"/>
        </a:p>
      </dgm:t>
    </dgm:pt>
    <dgm:pt modelId="{8625AE0E-92FD-491F-99AA-B8072DB755C4}" type="sibTrans" cxnId="{DAC85D24-6560-4987-AFFA-36046A115402}">
      <dgm:prSet/>
      <dgm:spPr/>
      <dgm:t>
        <a:bodyPr/>
        <a:lstStyle/>
        <a:p>
          <a:endParaRPr lang="en-ZA"/>
        </a:p>
      </dgm:t>
    </dgm:pt>
    <dgm:pt modelId="{FAC71D73-A035-4556-806C-1E5C8F956895}">
      <dgm:prSet phldrT="[Text]" custT="1"/>
      <dgm:spPr/>
      <dgm:t>
        <a:bodyPr/>
        <a:lstStyle/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-Finalise store layout design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-Start renovations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-Employ general manager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- Order &amp; install equipment</a:t>
          </a:r>
        </a:p>
        <a:p>
          <a:r>
            <a:rPr lang="en-US" sz="1400" b="0" dirty="0">
              <a:latin typeface="Arial" panose="020B0604020202020204" pitchFamily="34" charset="0"/>
              <a:cs typeface="Arial" panose="020B0604020202020204" pitchFamily="34" charset="0"/>
            </a:rPr>
            <a:t>- 500 stores opening </a:t>
          </a:r>
        </a:p>
        <a:p>
          <a:endParaRPr lang="en-ZA" sz="1400" b="1" dirty="0"/>
        </a:p>
      </dgm:t>
    </dgm:pt>
    <dgm:pt modelId="{57CAEA47-71A8-41AA-92D4-ECF5BE294530}" type="parTrans" cxnId="{00E109AF-3800-4881-A018-D786747A14D3}">
      <dgm:prSet/>
      <dgm:spPr/>
      <dgm:t>
        <a:bodyPr/>
        <a:lstStyle/>
        <a:p>
          <a:endParaRPr lang="en-ZA"/>
        </a:p>
      </dgm:t>
    </dgm:pt>
    <dgm:pt modelId="{1EF6997B-A8B0-4A2A-89A0-1046BA8FCBF0}" type="sibTrans" cxnId="{00E109AF-3800-4881-A018-D786747A14D3}">
      <dgm:prSet/>
      <dgm:spPr/>
      <dgm:t>
        <a:bodyPr/>
        <a:lstStyle/>
        <a:p>
          <a:endParaRPr lang="en-ZA"/>
        </a:p>
      </dgm:t>
    </dgm:pt>
    <dgm:pt modelId="{CD174CBD-27AD-4D26-9324-207E252EC68A}" type="pres">
      <dgm:prSet presAssocID="{3E1F084B-4E14-455C-8B3E-33BCB60ADDB0}" presName="rootnode" presStyleCnt="0">
        <dgm:presLayoutVars>
          <dgm:chMax/>
          <dgm:chPref/>
          <dgm:dir/>
          <dgm:animLvl val="lvl"/>
        </dgm:presLayoutVars>
      </dgm:prSet>
      <dgm:spPr/>
    </dgm:pt>
    <dgm:pt modelId="{7E11DB6C-5E9D-43B7-8D16-E04DBC836C6F}" type="pres">
      <dgm:prSet presAssocID="{5967D793-263D-4050-B52D-8A2996A49E10}" presName="composite" presStyleCnt="0"/>
      <dgm:spPr/>
    </dgm:pt>
    <dgm:pt modelId="{B7857714-B269-40FF-AA5C-A627AA1BCA92}" type="pres">
      <dgm:prSet presAssocID="{5967D793-263D-4050-B52D-8A2996A49E10}" presName="LShape" presStyleLbl="alignNode1" presStyleIdx="0" presStyleCnt="5" custScaleX="142430" custScaleY="170606" custLinFactNeighborX="-1529" custLinFactNeighborY="75308"/>
      <dgm:spPr>
        <a:solidFill>
          <a:srgbClr val="C00000"/>
        </a:solidFill>
      </dgm:spPr>
    </dgm:pt>
    <dgm:pt modelId="{21872709-31E3-4B0F-9C9B-3D3EFDFB05AD}" type="pres">
      <dgm:prSet presAssocID="{5967D793-263D-4050-B52D-8A2996A49E10}" presName="ParentText" presStyleLbl="revTx" presStyleIdx="0" presStyleCnt="3" custScaleX="135897" custScaleY="77963" custLinFactNeighborX="9" custLinFactNeighborY="29349">
        <dgm:presLayoutVars>
          <dgm:chMax val="0"/>
          <dgm:chPref val="0"/>
          <dgm:bulletEnabled val="1"/>
        </dgm:presLayoutVars>
      </dgm:prSet>
      <dgm:spPr/>
    </dgm:pt>
    <dgm:pt modelId="{A58C3D20-E256-48C1-81E6-143AE0DD2FD7}" type="pres">
      <dgm:prSet presAssocID="{5967D793-263D-4050-B52D-8A2996A49E10}" presName="Triangle" presStyleLbl="alignNode1" presStyleIdx="1" presStyleCnt="5" custScaleX="108387" custLinFactX="11705" custLinFactY="100000" custLinFactNeighborX="100000" custLinFactNeighborY="118286"/>
      <dgm:spPr>
        <a:solidFill>
          <a:schemeClr val="accent1"/>
        </a:solidFill>
      </dgm:spPr>
    </dgm:pt>
    <dgm:pt modelId="{0A1A9CDA-BCF0-4BED-9300-FCBA88E58922}" type="pres">
      <dgm:prSet presAssocID="{DAE5F39A-7562-41A5-939D-528D3FD6333B}" presName="sibTrans" presStyleCnt="0"/>
      <dgm:spPr/>
    </dgm:pt>
    <dgm:pt modelId="{A5EB06F6-8D5A-477B-88E6-1C97A10E0EDD}" type="pres">
      <dgm:prSet presAssocID="{DAE5F39A-7562-41A5-939D-528D3FD6333B}" presName="space" presStyleCnt="0"/>
      <dgm:spPr/>
    </dgm:pt>
    <dgm:pt modelId="{31D80AE4-03E4-42F1-91EF-9B78C6F065CA}" type="pres">
      <dgm:prSet presAssocID="{920B2877-9C97-4838-8414-BF44435DD926}" presName="composite" presStyleCnt="0"/>
      <dgm:spPr/>
    </dgm:pt>
    <dgm:pt modelId="{E298253E-628B-4018-86F9-F09FC6029FA9}" type="pres">
      <dgm:prSet presAssocID="{920B2877-9C97-4838-8414-BF44435DD926}" presName="LShape" presStyleLbl="alignNode1" presStyleIdx="2" presStyleCnt="5" custScaleX="92177" custScaleY="130352" custLinFactNeighborX="-25108" custLinFactNeighborY="39358"/>
      <dgm:spPr>
        <a:solidFill>
          <a:schemeClr val="accent1"/>
        </a:solidFill>
      </dgm:spPr>
    </dgm:pt>
    <dgm:pt modelId="{915C139B-1DC7-4269-8693-C6625888D8D3}" type="pres">
      <dgm:prSet presAssocID="{920B2877-9C97-4838-8414-BF44435DD926}" presName="ParentText" presStyleLbl="revTx" presStyleIdx="1" presStyleCnt="3" custScaleX="135083" custLinFactNeighborX="-2446" custLinFactNeighborY="26503">
        <dgm:presLayoutVars>
          <dgm:chMax val="0"/>
          <dgm:chPref val="0"/>
          <dgm:bulletEnabled val="1"/>
        </dgm:presLayoutVars>
      </dgm:prSet>
      <dgm:spPr/>
    </dgm:pt>
    <dgm:pt modelId="{BA20F9E0-CA54-4682-8CB6-1EDBD182A40B}" type="pres">
      <dgm:prSet presAssocID="{920B2877-9C97-4838-8414-BF44435DD926}" presName="Triangle" presStyleLbl="alignNode1" presStyleIdx="3" presStyleCnt="5" custScaleX="119705" custScaleY="97038" custLinFactX="-60565" custLinFactY="46596" custLinFactNeighborX="-100000" custLinFactNeighborY="100000"/>
      <dgm:spPr>
        <a:solidFill>
          <a:schemeClr val="accent1"/>
        </a:solidFill>
      </dgm:spPr>
    </dgm:pt>
    <dgm:pt modelId="{D790774F-D8EC-42DA-97C8-DD594D79CB77}" type="pres">
      <dgm:prSet presAssocID="{8625AE0E-92FD-491F-99AA-B8072DB755C4}" presName="sibTrans" presStyleCnt="0"/>
      <dgm:spPr/>
    </dgm:pt>
    <dgm:pt modelId="{5783CACF-6FAA-4176-8B10-4E5754E1528E}" type="pres">
      <dgm:prSet presAssocID="{8625AE0E-92FD-491F-99AA-B8072DB755C4}" presName="space" presStyleCnt="0"/>
      <dgm:spPr/>
    </dgm:pt>
    <dgm:pt modelId="{7F72F64C-0C45-47BA-9F2B-806841D75835}" type="pres">
      <dgm:prSet presAssocID="{FAC71D73-A035-4556-806C-1E5C8F956895}" presName="composite" presStyleCnt="0"/>
      <dgm:spPr/>
    </dgm:pt>
    <dgm:pt modelId="{A4C7B861-91FE-4056-94AE-7EB415C71B39}" type="pres">
      <dgm:prSet presAssocID="{FAC71D73-A035-4556-806C-1E5C8F956895}" presName="LShape" presStyleLbl="alignNode1" presStyleIdx="4" presStyleCnt="5" custScaleY="125311" custLinFactNeighborX="-74172" custLinFactNeighborY="-24609"/>
      <dgm:spPr/>
    </dgm:pt>
    <dgm:pt modelId="{FBDF94BF-51CF-455E-88AD-C0BE7563A3ED}" type="pres">
      <dgm:prSet presAssocID="{FAC71D73-A035-4556-806C-1E5C8F956895}" presName="ParentText" presStyleLbl="revTx" presStyleIdx="2" presStyleCnt="3" custScaleX="122268" custScaleY="92985" custLinFactNeighborX="-66490" custLinFactNeighborY="-23006">
        <dgm:presLayoutVars>
          <dgm:chMax val="0"/>
          <dgm:chPref val="0"/>
          <dgm:bulletEnabled val="1"/>
        </dgm:presLayoutVars>
      </dgm:prSet>
      <dgm:spPr/>
    </dgm:pt>
  </dgm:ptLst>
  <dgm:cxnLst>
    <dgm:cxn modelId="{DAC85D24-6560-4987-AFFA-36046A115402}" srcId="{3E1F084B-4E14-455C-8B3E-33BCB60ADDB0}" destId="{920B2877-9C97-4838-8414-BF44435DD926}" srcOrd="1" destOrd="0" parTransId="{49502976-4D22-4147-B6F0-1027509CC9E0}" sibTransId="{8625AE0E-92FD-491F-99AA-B8072DB755C4}"/>
    <dgm:cxn modelId="{F4B18967-795B-4621-8BB7-373B5436FC93}" type="presOf" srcId="{3E1F084B-4E14-455C-8B3E-33BCB60ADDB0}" destId="{CD174CBD-27AD-4D26-9324-207E252EC68A}" srcOrd="0" destOrd="0" presId="urn:microsoft.com/office/officeart/2009/3/layout/StepUpProcess"/>
    <dgm:cxn modelId="{6711BB8C-ADF8-48BA-B790-04ACB5575D53}" type="presOf" srcId="{FAC71D73-A035-4556-806C-1E5C8F956895}" destId="{FBDF94BF-51CF-455E-88AD-C0BE7563A3ED}" srcOrd="0" destOrd="0" presId="urn:microsoft.com/office/officeart/2009/3/layout/StepUpProcess"/>
    <dgm:cxn modelId="{BC63F28E-DFB8-4FF1-AAFD-6D08BC4A9581}" type="presOf" srcId="{5967D793-263D-4050-B52D-8A2996A49E10}" destId="{21872709-31E3-4B0F-9C9B-3D3EFDFB05AD}" srcOrd="0" destOrd="0" presId="urn:microsoft.com/office/officeart/2009/3/layout/StepUpProcess"/>
    <dgm:cxn modelId="{1E267D9B-3303-4841-8C07-18F32BD1D1B7}" type="presOf" srcId="{920B2877-9C97-4838-8414-BF44435DD926}" destId="{915C139B-1DC7-4269-8693-C6625888D8D3}" srcOrd="0" destOrd="0" presId="urn:microsoft.com/office/officeart/2009/3/layout/StepUpProcess"/>
    <dgm:cxn modelId="{00E109AF-3800-4881-A018-D786747A14D3}" srcId="{3E1F084B-4E14-455C-8B3E-33BCB60ADDB0}" destId="{FAC71D73-A035-4556-806C-1E5C8F956895}" srcOrd="2" destOrd="0" parTransId="{57CAEA47-71A8-41AA-92D4-ECF5BE294530}" sibTransId="{1EF6997B-A8B0-4A2A-89A0-1046BA8FCBF0}"/>
    <dgm:cxn modelId="{EC8918CD-1737-4982-AABA-882665B7F934}" srcId="{3E1F084B-4E14-455C-8B3E-33BCB60ADDB0}" destId="{5967D793-263D-4050-B52D-8A2996A49E10}" srcOrd="0" destOrd="0" parTransId="{0DB48221-6B3C-44ED-BBA1-169DAFAC634C}" sibTransId="{DAE5F39A-7562-41A5-939D-528D3FD6333B}"/>
    <dgm:cxn modelId="{DA9B459E-BFBC-4DE2-86A6-F7B7AA7C361F}" type="presParOf" srcId="{CD174CBD-27AD-4D26-9324-207E252EC68A}" destId="{7E11DB6C-5E9D-43B7-8D16-E04DBC836C6F}" srcOrd="0" destOrd="0" presId="urn:microsoft.com/office/officeart/2009/3/layout/StepUpProcess"/>
    <dgm:cxn modelId="{66FBA9EF-A3FE-4F51-8E65-BA60107FBA6A}" type="presParOf" srcId="{7E11DB6C-5E9D-43B7-8D16-E04DBC836C6F}" destId="{B7857714-B269-40FF-AA5C-A627AA1BCA92}" srcOrd="0" destOrd="0" presId="urn:microsoft.com/office/officeart/2009/3/layout/StepUpProcess"/>
    <dgm:cxn modelId="{701F9429-5061-4137-925D-C4C560ED562B}" type="presParOf" srcId="{7E11DB6C-5E9D-43B7-8D16-E04DBC836C6F}" destId="{21872709-31E3-4B0F-9C9B-3D3EFDFB05AD}" srcOrd="1" destOrd="0" presId="urn:microsoft.com/office/officeart/2009/3/layout/StepUpProcess"/>
    <dgm:cxn modelId="{DBCA58E9-1B52-488A-8B8B-DE66B83BB0A9}" type="presParOf" srcId="{7E11DB6C-5E9D-43B7-8D16-E04DBC836C6F}" destId="{A58C3D20-E256-48C1-81E6-143AE0DD2FD7}" srcOrd="2" destOrd="0" presId="urn:microsoft.com/office/officeart/2009/3/layout/StepUpProcess"/>
    <dgm:cxn modelId="{3BDCC274-9F91-430F-989A-43CE0461B097}" type="presParOf" srcId="{CD174CBD-27AD-4D26-9324-207E252EC68A}" destId="{0A1A9CDA-BCF0-4BED-9300-FCBA88E58922}" srcOrd="1" destOrd="0" presId="urn:microsoft.com/office/officeart/2009/3/layout/StepUpProcess"/>
    <dgm:cxn modelId="{0FC1509E-8E3A-4DB9-8679-6439B26BB1C8}" type="presParOf" srcId="{0A1A9CDA-BCF0-4BED-9300-FCBA88E58922}" destId="{A5EB06F6-8D5A-477B-88E6-1C97A10E0EDD}" srcOrd="0" destOrd="0" presId="urn:microsoft.com/office/officeart/2009/3/layout/StepUpProcess"/>
    <dgm:cxn modelId="{F628C74A-FBA1-4372-BAC2-A921656B352D}" type="presParOf" srcId="{CD174CBD-27AD-4D26-9324-207E252EC68A}" destId="{31D80AE4-03E4-42F1-91EF-9B78C6F065CA}" srcOrd="2" destOrd="0" presId="urn:microsoft.com/office/officeart/2009/3/layout/StepUpProcess"/>
    <dgm:cxn modelId="{9A887580-732C-4E9E-ACB8-48E1BAE20E15}" type="presParOf" srcId="{31D80AE4-03E4-42F1-91EF-9B78C6F065CA}" destId="{E298253E-628B-4018-86F9-F09FC6029FA9}" srcOrd="0" destOrd="0" presId="urn:microsoft.com/office/officeart/2009/3/layout/StepUpProcess"/>
    <dgm:cxn modelId="{AE096FDC-5E12-4802-9DAE-52972DF85B1A}" type="presParOf" srcId="{31D80AE4-03E4-42F1-91EF-9B78C6F065CA}" destId="{915C139B-1DC7-4269-8693-C6625888D8D3}" srcOrd="1" destOrd="0" presId="urn:microsoft.com/office/officeart/2009/3/layout/StepUpProcess"/>
    <dgm:cxn modelId="{AE8AACE8-16A6-4A90-80EE-ED08E4008D6E}" type="presParOf" srcId="{31D80AE4-03E4-42F1-91EF-9B78C6F065CA}" destId="{BA20F9E0-CA54-4682-8CB6-1EDBD182A40B}" srcOrd="2" destOrd="0" presId="urn:microsoft.com/office/officeart/2009/3/layout/StepUpProcess"/>
    <dgm:cxn modelId="{65D9D3AA-E184-4552-A5D0-96E591725E3A}" type="presParOf" srcId="{CD174CBD-27AD-4D26-9324-207E252EC68A}" destId="{D790774F-D8EC-42DA-97C8-DD594D79CB77}" srcOrd="3" destOrd="0" presId="urn:microsoft.com/office/officeart/2009/3/layout/StepUpProcess"/>
    <dgm:cxn modelId="{47BF1B2B-3309-4374-99DC-DC79168F6BAA}" type="presParOf" srcId="{D790774F-D8EC-42DA-97C8-DD594D79CB77}" destId="{5783CACF-6FAA-4176-8B10-4E5754E1528E}" srcOrd="0" destOrd="0" presId="urn:microsoft.com/office/officeart/2009/3/layout/StepUpProcess"/>
    <dgm:cxn modelId="{87E3AACA-B7FF-4172-96E8-C879C3765C66}" type="presParOf" srcId="{CD174CBD-27AD-4D26-9324-207E252EC68A}" destId="{7F72F64C-0C45-47BA-9F2B-806841D75835}" srcOrd="4" destOrd="0" presId="urn:microsoft.com/office/officeart/2009/3/layout/StepUpProcess"/>
    <dgm:cxn modelId="{EBDB6824-6E1C-4C6B-AAF7-56C4B8EA6452}" type="presParOf" srcId="{7F72F64C-0C45-47BA-9F2B-806841D75835}" destId="{A4C7B861-91FE-4056-94AE-7EB415C71B39}" srcOrd="0" destOrd="0" presId="urn:microsoft.com/office/officeart/2009/3/layout/StepUpProcess"/>
    <dgm:cxn modelId="{F6DE80D7-73CC-4598-A626-673B8859815B}" type="presParOf" srcId="{7F72F64C-0C45-47BA-9F2B-806841D75835}" destId="{FBDF94BF-51CF-455E-88AD-C0BE7563A3ED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857714-B269-40FF-AA5C-A627AA1BCA92}">
      <dsp:nvSpPr>
        <dsp:cNvPr id="0" name=""/>
        <dsp:cNvSpPr/>
      </dsp:nvSpPr>
      <dsp:spPr>
        <a:xfrm rot="5400000">
          <a:off x="534039" y="2605909"/>
          <a:ext cx="2933684" cy="4075379"/>
        </a:xfrm>
        <a:prstGeom prst="corner">
          <a:avLst>
            <a:gd name="adj1" fmla="val 16120"/>
            <a:gd name="adj2" fmla="val 16110"/>
          </a:avLst>
        </a:prstGeom>
        <a:solidFill>
          <a:srgbClr val="C00000"/>
        </a:solidFill>
        <a:ln w="190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1872709-31E3-4B0F-9C9B-3D3EFDFB05AD}">
      <dsp:nvSpPr>
        <dsp:cNvPr id="0" name=""/>
        <dsp:cNvSpPr/>
      </dsp:nvSpPr>
      <dsp:spPr>
        <a:xfrm>
          <a:off x="434393" y="3686943"/>
          <a:ext cx="3510514" cy="176534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t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Setup and capacitate working groups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Register the co-op and adopt constitution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Open  a bank account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Door-to-door community survey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Community awareness campaign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Recruitment of 1000  member owners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Start trading through collective buying system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200" b="0" kern="1200" dirty="0">
              <a:latin typeface="Arial" panose="020B0604020202020204" pitchFamily="34" charset="0"/>
              <a:cs typeface="Arial" panose="020B0604020202020204" pitchFamily="34" charset="0"/>
            </a:rPr>
            <a:t>- Capacitation of the Board Members and Supervisory Committee</a:t>
          </a:r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200" kern="1200" dirty="0"/>
        </a:p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200" kern="1200" dirty="0"/>
        </a:p>
      </dsp:txBody>
      <dsp:txXfrm>
        <a:off x="434393" y="3686943"/>
        <a:ext cx="3510514" cy="1765348"/>
      </dsp:txXfrm>
    </dsp:sp>
    <dsp:sp modelId="{A58C3D20-E256-48C1-81E6-143AE0DD2FD7}">
      <dsp:nvSpPr>
        <dsp:cNvPr id="0" name=""/>
        <dsp:cNvSpPr/>
      </dsp:nvSpPr>
      <dsp:spPr>
        <a:xfrm>
          <a:off x="3517637" y="2771237"/>
          <a:ext cx="528277" cy="487399"/>
        </a:xfrm>
        <a:prstGeom prst="triangle">
          <a:avLst>
            <a:gd name="adj" fmla="val 100000"/>
          </a:avLst>
        </a:prstGeom>
        <a:solidFill>
          <a:schemeClr val="accent1"/>
        </a:solidFill>
        <a:ln w="1905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298253E-628B-4018-86F9-F09FC6029FA9}">
      <dsp:nvSpPr>
        <dsp:cNvPr id="0" name=""/>
        <dsp:cNvSpPr/>
      </dsp:nvSpPr>
      <dsp:spPr>
        <a:xfrm rot="5400000">
          <a:off x="4138419" y="1924145"/>
          <a:ext cx="2241490" cy="2637480"/>
        </a:xfrm>
        <a:prstGeom prst="corner">
          <a:avLst>
            <a:gd name="adj1" fmla="val 16120"/>
            <a:gd name="adj2" fmla="val 16110"/>
          </a:avLst>
        </a:prstGeom>
        <a:solidFill>
          <a:schemeClr val="accent1"/>
        </a:solidFill>
        <a:ln w="1905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5C139B-1DC7-4269-8693-C6625888D8D3}">
      <dsp:nvSpPr>
        <dsp:cNvPr id="0" name=""/>
        <dsp:cNvSpPr/>
      </dsp:nvSpPr>
      <dsp:spPr>
        <a:xfrm>
          <a:off x="4314442" y="2590474"/>
          <a:ext cx="3489486" cy="226434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0480" tIns="30480" rIns="30480" bIns="30480" numCol="1" spcCol="1270" anchor="t" anchorCtr="0">
          <a:noAutofit/>
        </a:bodyPr>
        <a:lstStyle/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Capacitate Board, Supervisory Committee and Staff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Continue support collective buying system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Identify and secure store sites and distribution site and suppliers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Develop and implement member capital plan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Develop and </a:t>
          </a:r>
          <a:r>
            <a:rPr lang="en-US" sz="800" b="0" kern="1200" dirty="0" err="1">
              <a:latin typeface="Arial" panose="020B0604020202020204" pitchFamily="34" charset="0"/>
              <a:cs typeface="Arial" panose="020B0604020202020204" pitchFamily="34" charset="0"/>
            </a:rPr>
            <a:t>finalise</a:t>
          </a: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business plan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Secure external funding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- Develop marketing and promotion plan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- For Secondary Coop: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-Setup a working group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Adopt constitution and register a  SCC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Open bank account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Train the board and supervisory committee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Establish basic admin and financial systems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Membership recruitment of 25 primary co-ops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a wholesale service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bookkeeping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Develop and establish compliance service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Develop and implement co-op banking service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- Secure external funding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800" b="0" kern="1200" dirty="0">
              <a:latin typeface="Arial" panose="020B0604020202020204" pitchFamily="34" charset="0"/>
              <a:cs typeface="Arial" panose="020B0604020202020204" pitchFamily="34" charset="0"/>
            </a:rPr>
            <a:t>       </a:t>
          </a: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8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endParaRPr lang="en-US" sz="1000" b="0" kern="1200" dirty="0">
            <a:latin typeface="Arial" panose="020B0604020202020204" pitchFamily="34" charset="0"/>
            <a:cs typeface="Arial" panose="020B0604020202020204" pitchFamily="34" charset="0"/>
          </a:endParaRPr>
        </a:p>
        <a:p>
          <a:pPr marL="0" marR="0" lvl="0" indent="0" algn="l" defTabSz="91440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US" sz="1000" b="0" kern="1200" dirty="0">
              <a:latin typeface="Arial" panose="020B0604020202020204" pitchFamily="34" charset="0"/>
              <a:cs typeface="Arial" panose="020B0604020202020204" pitchFamily="34" charset="0"/>
            </a:rPr>
            <a:t>	</a:t>
          </a:r>
        </a:p>
        <a:p>
          <a:pPr marL="0"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0" kern="1200" dirty="0">
            <a:latin typeface="Arial" panose="020B0604020202020204" pitchFamily="34" charset="0"/>
            <a:cs typeface="Arial" panose="020B0604020202020204" pitchFamily="34" charset="0"/>
          </a:endParaRPr>
        </a:p>
      </dsp:txBody>
      <dsp:txXfrm>
        <a:off x="4314442" y="2590474"/>
        <a:ext cx="3489486" cy="2264341"/>
      </dsp:txXfrm>
    </dsp:sp>
    <dsp:sp modelId="{BA20F9E0-CA54-4682-8CB6-1EDBD182A40B}">
      <dsp:nvSpPr>
        <dsp:cNvPr id="0" name=""/>
        <dsp:cNvSpPr/>
      </dsp:nvSpPr>
      <dsp:spPr>
        <a:xfrm>
          <a:off x="6095966" y="1646510"/>
          <a:ext cx="583441" cy="472962"/>
        </a:xfrm>
        <a:prstGeom prst="triangle">
          <a:avLst>
            <a:gd name="adj" fmla="val 100000"/>
          </a:avLst>
        </a:prstGeom>
        <a:solidFill>
          <a:schemeClr val="accent1"/>
        </a:solidFill>
        <a:ln w="1905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4C7B861-91FE-4056-94AE-7EB415C71B39}">
      <dsp:nvSpPr>
        <dsp:cNvPr id="0" name=""/>
        <dsp:cNvSpPr/>
      </dsp:nvSpPr>
      <dsp:spPr>
        <a:xfrm rot="5400000">
          <a:off x="6983049" y="16379"/>
          <a:ext cx="2154806" cy="2861321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BDF94BF-51CF-455E-88AD-C0BE7563A3ED}">
      <dsp:nvSpPr>
        <dsp:cNvPr id="0" name=""/>
        <dsp:cNvSpPr/>
      </dsp:nvSpPr>
      <dsp:spPr>
        <a:xfrm>
          <a:off x="7030733" y="852953"/>
          <a:ext cx="3158447" cy="2105497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t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-Finalise store layout design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-Start renovations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-Employ general manager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- Order &amp; install equipment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400" b="0" kern="1200" dirty="0">
              <a:latin typeface="Arial" panose="020B0604020202020204" pitchFamily="34" charset="0"/>
              <a:cs typeface="Arial" panose="020B0604020202020204" pitchFamily="34" charset="0"/>
            </a:rPr>
            <a:t>- 500 stores opening </a:t>
          </a:r>
        </a:p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ZA" sz="1400" b="1" kern="1200" dirty="0"/>
        </a:p>
      </dsp:txBody>
      <dsp:txXfrm>
        <a:off x="7030733" y="852953"/>
        <a:ext cx="3158447" cy="210549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BFB623C-D53F-6057-1A3F-19AF58D9348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B6F6267-F41A-3CA1-D35C-4E013780B86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D83B3ED-4174-CF96-50E7-2F876A3FF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192828F-F8F1-5480-0770-5D21151B61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0176E3-A24D-CFD8-4558-D42A78C9D9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59599475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CF7289A-DD35-965F-E7F2-E4F94B58082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54843E2-E873-416C-98BD-7137AAAD056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3B3C96-3C0A-84EE-66E4-9E5A1DD7F1B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4CBE73E-8848-8B11-DAED-E4F9B1AA66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BFE4687-3667-CB1D-91FB-3D2767E7E9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782714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4C1726C-129B-161F-C4BE-ACDDF12D379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C2CEE58C-707E-07D7-4348-BF83B74454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C19585-EFEF-AF26-C795-5053BF7EC2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8E024B0-971A-B523-D66D-463B564F585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ECFFF4B-2D42-7620-9F74-993E58BE0C9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7471565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BD4F927-A32D-464E-5A29-2BA57E5BF09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7CB63CA-FB98-A4D9-1C4C-F06C5AA0C8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7E02DC7-16A2-37B3-5892-3EABE351BD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B43F0CF-1AB1-6EF0-33D6-0E325516E50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8874D4B-3C19-D388-42BD-DFF832FF04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1282564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659A56-A61D-D974-8854-4D6397E0E3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E2CD8A3-D9ED-A701-5BFF-AF0CEE48429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B3DCED1-EA75-FB00-64AA-EAFD1FA8A9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E466C6F-77C8-2E88-84DD-C60979B6D2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21A63EA-A29F-A519-51B6-99C3ECE744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31919372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82E1F28-2400-791C-431E-470A33E55B0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6560CF6-4CD0-01EE-6136-62D1D67D241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25BA33C-5E6B-F28A-0850-EBF4B46B5C6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5051D49-B13D-B4E0-0808-469E6D1167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5A52EB7-E132-2402-1193-40CBF87C34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DEF64F2-0613-BD49-4ED6-321D6E5D58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63261688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CB2137-1922-9E89-AA11-2992F618FE8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1004D17-32E6-40DA-2AAB-9CC3C7ADAD4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01EA470-6587-1DBA-D165-7D5EE52102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6090131-B5A7-9C56-A470-F74FF869FF1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02964-4E3D-B6C2-0082-1DA03B783D25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97A9279-1B64-6E49-01E1-280DCE74E4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65F2612-39E2-5EAD-1987-FB0158F0084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F6D48B38-AD6E-45E8-9106-A299E0F33E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210437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C5C00B-3DD4-D3D1-510B-7EEE7EF699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854D640-9019-D7F5-5367-3B888157819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8825AB5-8DB0-628C-08AF-FA472717B44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54EFD3C6-8B4C-C0C6-DACE-CF296B6389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864909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C75B6C8-4C4F-3E4B-A57D-38F8529337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A2F5E514-F7D3-E659-F6AB-78431A2C27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CD933507-699E-AA85-1D81-CD8C8FC84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18056732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3622A61-841B-B08B-AD07-C7F93B69AE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278F38D-93AE-F63D-41C3-E3B4B1AB571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91BF411-0A36-9A98-9584-B56DD42F546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741FD27-4F41-A5C9-42AD-F1089F9E61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A1038C1-3D60-EE89-3824-35D7B27181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712CBF7-1BC0-9A24-F68A-12768CE468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40835366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DE8E6F-D951-3DD6-821A-A6BF5A2B359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61F8B-8BF9-ABA9-8A7C-8ED7FAC889B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2D89DF-B3CF-4BA8-2D52-55895DFBCCE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9F8759D-33C4-416C-B6CE-3D265D2254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2102597-47C6-2938-B00B-48BB017371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24C4F3-7A0A-59C2-16B0-B9EC855467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735189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41112B5-6975-9EF3-6D9D-40EEC8284DB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ZA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4C9850B-B81E-DD70-19F2-59D0D0D9DE0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ZA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F3FF32C-D16E-669C-E4CC-0E41C795AA4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DFC1AA23-5F54-433C-8B66-7833F10C5090}" type="datetimeFigureOut">
              <a:rPr lang="en-ZA" smtClean="0"/>
              <a:t>2024/06/29</a:t>
            </a:fld>
            <a:endParaRPr lang="en-ZA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4049359-AD54-E9C7-2243-D722F42547C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9D787C4-343D-B848-A4F4-F63C939B62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9A9F8623-5B28-46F5-AA63-4BE981A56BA4}" type="slidenum">
              <a:rPr lang="en-ZA" smtClean="0"/>
              <a:t>‹#›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371524690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" name="Rectangle 8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5F59FC1-9E32-93F9-2AEE-46C3315FC301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90338" y="640080"/>
            <a:ext cx="3734014" cy="3566160"/>
          </a:xfrm>
        </p:spPr>
        <p:txBody>
          <a:bodyPr anchor="b">
            <a:normAutofit/>
          </a:bodyPr>
          <a:lstStyle/>
          <a:p>
            <a:pPr algn="l"/>
            <a:r>
              <a:rPr lang="en-ZA" sz="5400" dirty="0"/>
              <a:t>What is a </a:t>
            </a:r>
            <a:r>
              <a:rPr lang="en-ZA" sz="5400"/>
              <a:t>Consumer Co-op</a:t>
            </a:r>
            <a:endParaRPr lang="en-ZA" sz="5400" dirty="0"/>
          </a:p>
        </p:txBody>
      </p:sp>
      <p:sp>
        <p:nvSpPr>
          <p:cNvPr id="11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90338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71F10D7-2AEC-3CA3-C49C-7426123AFB3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8470" r="6302"/>
          <a:stretch/>
        </p:blipFill>
        <p:spPr>
          <a:xfrm>
            <a:off x="5311702" y="10"/>
            <a:ext cx="6878775" cy="6857990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4298857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C6EF-A3F5-840F-7B14-F5C292F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16732" y="378470"/>
            <a:ext cx="9031454" cy="713483"/>
          </a:xfrm>
        </p:spPr>
        <p:txBody>
          <a:bodyPr anchor="b">
            <a:normAutofit/>
          </a:bodyPr>
          <a:lstStyle/>
          <a:p>
            <a:r>
              <a:rPr lang="en-US" sz="4200" b="1" dirty="0">
                <a:latin typeface="Arial" panose="020B0604020202020204" pitchFamily="34" charset="0"/>
                <a:cs typeface="Arial" panose="020B0604020202020204" pitchFamily="34" charset="0"/>
              </a:rPr>
              <a:t>What is Consumer Co-operative</a:t>
            </a:r>
            <a:endParaRPr lang="en-ZA" sz="4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30C4203-EF0A-5240-7356-FCA95568E2E2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5728" r="1" b="1"/>
          <a:stretch/>
        </p:blipFill>
        <p:spPr>
          <a:xfrm>
            <a:off x="7652551" y="2254938"/>
            <a:ext cx="3055355" cy="3046123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  <p:sp>
        <p:nvSpPr>
          <p:cNvPr id="6" name="Content Placeholder 2">
            <a:extLst>
              <a:ext uri="{FF2B5EF4-FFF2-40B4-BE49-F238E27FC236}">
                <a16:creationId xmlns:a16="http://schemas.microsoft.com/office/drawing/2014/main" id="{81D9E04A-E8A5-256E-9646-94E9E58243F1}"/>
              </a:ext>
            </a:extLst>
          </p:cNvPr>
          <p:cNvSpPr txBox="1">
            <a:spLocks/>
          </p:cNvSpPr>
          <p:nvPr/>
        </p:nvSpPr>
        <p:spPr>
          <a:xfrm>
            <a:off x="422561" y="1633491"/>
            <a:ext cx="6457633" cy="4909352"/>
          </a:xfrm>
          <a:prstGeom prst="rect">
            <a:avLst/>
          </a:prstGeom>
        </p:spPr>
        <p:txBody>
          <a:bodyPr vert="horz" lIns="91440" tIns="45720" rIns="91440" bIns="45720" rtlCol="0">
            <a:normAutofit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0" indent="0" algn="just">
              <a:buNone/>
            </a:pP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 consumer co-operative is a type of co-operative is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owned and controlled by  consumers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, who come together to prioritise their </a:t>
            </a:r>
            <a:r>
              <a:rPr lang="en-US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common needs </a:t>
            </a: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and interests, rather than maximizing profits. Consumer co-operative supports local producers and businesses, thereby contributing to local employment and community self reliance.</a:t>
            </a:r>
          </a:p>
          <a:p>
            <a:pPr algn="just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One of the main goals of a consumer co-operative is to provide good food and non-food items at </a:t>
            </a:r>
            <a:r>
              <a:rPr lang="en-Z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fair prices.</a:t>
            </a:r>
          </a:p>
          <a:p>
            <a:pPr algn="just"/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By owning and controlling their co-operatives, members organise their </a:t>
            </a:r>
            <a:r>
              <a:rPr lang="en-Z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collective purchasing power 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and negotiate favourable prices with suppliers, eliminate middle man resulting in </a:t>
            </a:r>
            <a:r>
              <a:rPr lang="en-ZA" sz="2000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cost savings</a:t>
            </a:r>
            <a:r>
              <a:rPr lang="en-ZA" sz="2000" dirty="0">
                <a:latin typeface="Arial" panose="020B0604020202020204" pitchFamily="34" charset="0"/>
                <a:cs typeface="Arial" panose="020B0604020202020204" pitchFamily="34" charset="0"/>
              </a:rPr>
              <a:t>. These savings are passed to members in at fair priced products.</a:t>
            </a:r>
          </a:p>
          <a:p>
            <a:pPr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5405631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C2F24F-7435-0F08-A2E9-01BEC7F8C3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EA4DAA59-ACC8-26A2-7390-CB1241D93BD3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-79898" y="-66328"/>
          <a:ext cx="12191998" cy="7933352"/>
        </p:xfrm>
        <a:graphic>
          <a:graphicData uri="http://schemas.openxmlformats.org/drawingml/2006/table">
            <a:tbl>
              <a:tblPr firstRow="1" firstCol="1" bandRow="1"/>
              <a:tblGrid>
                <a:gridCol w="2179246">
                  <a:extLst>
                    <a:ext uri="{9D8B030D-6E8A-4147-A177-3AD203B41FA5}">
                      <a16:colId xmlns:a16="http://schemas.microsoft.com/office/drawing/2014/main" val="434249094"/>
                    </a:ext>
                  </a:extLst>
                </a:gridCol>
                <a:gridCol w="6174640">
                  <a:extLst>
                    <a:ext uri="{9D8B030D-6E8A-4147-A177-3AD203B41FA5}">
                      <a16:colId xmlns:a16="http://schemas.microsoft.com/office/drawing/2014/main" val="2728516375"/>
                    </a:ext>
                  </a:extLst>
                </a:gridCol>
                <a:gridCol w="1757779">
                  <a:extLst>
                    <a:ext uri="{9D8B030D-6E8A-4147-A177-3AD203B41FA5}">
                      <a16:colId xmlns:a16="http://schemas.microsoft.com/office/drawing/2014/main" val="4094336512"/>
                    </a:ext>
                  </a:extLst>
                </a:gridCol>
                <a:gridCol w="2080333">
                  <a:extLst>
                    <a:ext uri="{9D8B030D-6E8A-4147-A177-3AD203B41FA5}">
                      <a16:colId xmlns:a16="http://schemas.microsoft.com/office/drawing/2014/main" val="3427053309"/>
                    </a:ext>
                  </a:extLst>
                </a:gridCol>
              </a:tblGrid>
              <a:tr h="283738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Distinguishing features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 Co-operative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Spaza Shop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Big Retail Stores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46548843"/>
                  </a:ext>
                </a:extLst>
              </a:tr>
              <a:tr h="1339483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Ownership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Consumers collectively own the business (</a:t>
                      </a:r>
                      <a:r>
                        <a:rPr lang="en-ZA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Community owned stores, bakeries, or warehouses).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Membership share is required as a condition of membership</a:t>
                      </a: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Individuals or family own the shop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Shareholders, investors own the store based on capital.  In other words, It is capital or money that owns the business not members.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08643465"/>
                  </a:ext>
                </a:extLst>
              </a:tr>
              <a:tr h="3248007"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Control</a:t>
                      </a:r>
                      <a:endParaRPr lang="en-ZA" sz="160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Democratically controlled by its members who elect board of directors from membership.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 based on ‘one member one vote, or consensus not number of shares a member hold in a  co-operative.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Members have a say in decision making process.  These includes decisions resulting to pricing policies, product selection and overall operations.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By involving members in this decisions, the co-op can ensure that the pricing of products is in line with the needs and preferences of the members.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Decisions are made by individuals or family members</a:t>
                      </a:r>
                    </a:p>
                    <a:p>
                      <a:pPr marL="0" marR="0" lvl="0" indent="0" algn="just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8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do not participate in decision making </a:t>
                      </a:r>
                      <a:r>
                        <a:rPr lang="en-ZA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pricing of products or product selection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Decision making is based on number of shares each investor holds –’one share, one vote, two share, two votes…”</a:t>
                      </a: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Consumer do not participate in decision making </a:t>
                      </a:r>
                      <a:r>
                        <a:rPr lang="en-ZA" sz="1600" kern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e.g</a:t>
                      </a: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pricing of products or product selection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04452634"/>
                  </a:ext>
                </a:extLst>
              </a:tr>
              <a:tr h="1862230"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Profit or Surplus Distribution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b="1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Unlike traditional for profit business, consumer co-operate operate on a not-for-profit basis, which allows them to focus on providing affordable products rather than generating excessive profits.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-Members have equal shares in a co-operative regardless of the amount of shares invested by a member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Profits are distributed among individual members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-Oriented towards Profit maximization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  <a:p>
                      <a:pPr algn="just">
                        <a:lnSpc>
                          <a:spcPct val="115000"/>
                        </a:lnSpc>
                        <a:spcAft>
                          <a:spcPts val="800"/>
                        </a:spcAft>
                      </a:pPr>
                      <a:r>
                        <a:rPr lang="en-ZA" sz="160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-Member shares are allocated according to number of shares one holds in a company</a:t>
                      </a:r>
                      <a:endParaRPr lang="en-ZA" sz="16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152" marR="45152" marT="6841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783457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8173140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6F573-F179-D304-A271-85541D66D9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D578B2-ACDB-BB77-1284-D1296C1107D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86219636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1615D6-F1B6-05B6-CCA8-00FD06AAFB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7381" y="365125"/>
            <a:ext cx="11337238" cy="1325563"/>
          </a:xfrm>
        </p:spPr>
        <p:txBody>
          <a:bodyPr>
            <a:norm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Five Key Reasons why </a:t>
            </a:r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we start 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Consumer Co-operatives?</a:t>
            </a:r>
            <a:endParaRPr lang="en-ZA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B491C63-8CCE-9232-C5BA-18EEC3FCFE2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3432" y="1809267"/>
            <a:ext cx="11247783" cy="4683608"/>
          </a:xfrm>
        </p:spPr>
        <p:txBody>
          <a:bodyPr>
            <a:normAutofit fontScale="62500" lnSpcReduction="20000"/>
          </a:bodyPr>
          <a:lstStyle/>
          <a:p>
            <a:pPr marL="0" indent="0">
              <a:buNone/>
            </a:pPr>
            <a:r>
              <a:rPr lang="en-US" b="1" dirty="0"/>
              <a:t>Community benefit</a:t>
            </a:r>
            <a:r>
              <a:rPr lang="en-US" dirty="0"/>
              <a:t>: We need community grocery stores that prioritise our needs and interests, so our communities can receive benefits such as discounts and </a:t>
            </a:r>
            <a:r>
              <a:rPr lang="en-US" dirty="0">
                <a:solidFill>
                  <a:srgbClr val="FF0000"/>
                </a:solidFill>
              </a:rPr>
              <a:t>dividends or patronage refunds </a:t>
            </a:r>
            <a:r>
              <a:rPr lang="en-US" dirty="0"/>
              <a:t>based on members purchases.  These can results in lower prices for our community and more loyal customer base</a:t>
            </a:r>
          </a:p>
          <a:p>
            <a:pPr marL="0" indent="0">
              <a:buNone/>
            </a:pPr>
            <a:r>
              <a:rPr lang="en-US" b="1" dirty="0"/>
              <a:t>Access to reliable and safe products: </a:t>
            </a:r>
            <a:r>
              <a:rPr lang="en-US" dirty="0"/>
              <a:t>Co-op prioritise offering of safe and reliable products to their members.  Members can expect to find a wide range of good or safe products that align to their common needs and preferences.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Community Control</a:t>
            </a:r>
            <a:r>
              <a:rPr lang="en-US" dirty="0"/>
              <a:t>: We operate on the principle of </a:t>
            </a:r>
            <a:r>
              <a:rPr lang="en-US" b="1" dirty="0">
                <a:solidFill>
                  <a:srgbClr val="FF0000"/>
                </a:solidFill>
              </a:rPr>
              <a:t>one member one vote or a consensus</a:t>
            </a:r>
            <a:r>
              <a:rPr lang="en-US" dirty="0"/>
              <a:t>, this means that all members have equal say in the decision making process, regardless of the amount of money they have invested in the co-op. Ensures that the co-operative operates in the best interest of its members and community</a:t>
            </a:r>
          </a:p>
          <a:p>
            <a:pPr marL="0" indent="0">
              <a:buNone/>
            </a:pPr>
            <a:r>
              <a:rPr lang="en-US" b="1" dirty="0"/>
              <a:t>Sustainable livelihoods and self reliance: </a:t>
            </a:r>
            <a:r>
              <a:rPr lang="en-US" dirty="0"/>
              <a:t>Consumer co-operatives focus on </a:t>
            </a:r>
            <a:r>
              <a:rPr lang="en-US" dirty="0">
                <a:solidFill>
                  <a:srgbClr val="FF0000"/>
                </a:solidFill>
              </a:rPr>
              <a:t>sourcing products from local suppliers and producers </a:t>
            </a:r>
            <a:r>
              <a:rPr lang="en-US" dirty="0"/>
              <a:t>(such as food </a:t>
            </a:r>
            <a:r>
              <a:rPr lang="en-US" dirty="0" err="1"/>
              <a:t>food</a:t>
            </a:r>
            <a:r>
              <a:rPr lang="en-US" dirty="0"/>
              <a:t> producers). By supporting local suppliers and producers, the co-op can align its purchasing decisions with the values of co-operation and needs of the community. </a:t>
            </a:r>
          </a:p>
          <a:p>
            <a:pPr marL="0" indent="0">
              <a:buNone/>
            </a:pPr>
            <a:r>
              <a:rPr lang="en-US" b="1" dirty="0"/>
              <a:t>Community development: </a:t>
            </a:r>
            <a:r>
              <a:rPr lang="en-US" dirty="0"/>
              <a:t>Consumer co-op can contribute to local economic development by </a:t>
            </a:r>
            <a:r>
              <a:rPr lang="en-US" dirty="0">
                <a:solidFill>
                  <a:srgbClr val="FF0000"/>
                </a:solidFill>
              </a:rPr>
              <a:t>keeping profits within the community </a:t>
            </a:r>
            <a:r>
              <a:rPr lang="en-US" dirty="0"/>
              <a:t>instead of being distributed to external big retail stores owners.  Instead the profits are reinvested in the co-op, or returned to members. </a:t>
            </a:r>
          </a:p>
          <a:p>
            <a:pPr marL="0" indent="0">
              <a:buNone/>
            </a:pPr>
            <a:r>
              <a:rPr lang="en-US" dirty="0"/>
              <a:t>These can help create jobs or grow the local economy. Co-ops have a strong focus on community development, it promotes educational </a:t>
            </a:r>
            <a:r>
              <a:rPr lang="en-US" dirty="0" err="1"/>
              <a:t>programmes</a:t>
            </a:r>
            <a:r>
              <a:rPr lang="en-US" dirty="0"/>
              <a:t> and contribute to community initiatives. By shopping at a consumer co-op, members contribute to the growth and the development and wellbeing of their community.</a:t>
            </a:r>
            <a:endParaRPr lang="en-US" b="1" dirty="0"/>
          </a:p>
          <a:p>
            <a:pPr marL="0" indent="0">
              <a:buNone/>
            </a:pPr>
            <a:r>
              <a:rPr lang="en-US" b="1" dirty="0"/>
              <a:t> </a:t>
            </a:r>
            <a:endParaRPr lang="en-ZA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E0C335D-885B-6E6F-0B28-7E7D06A98F7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A36C-0885-4DC8-B160-F5DE27EFAD1F}" type="slidenum">
              <a:rPr lang="en-ZA" smtClean="0"/>
              <a:t>5</a:t>
            </a:fld>
            <a:endParaRPr lang="en-ZA" dirty="0"/>
          </a:p>
        </p:txBody>
      </p:sp>
    </p:spTree>
    <p:extLst>
      <p:ext uri="{BB962C8B-B14F-4D97-AF65-F5344CB8AC3E}">
        <p14:creationId xmlns:p14="http://schemas.microsoft.com/office/powerpoint/2010/main" val="41127380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D31E1A0-DE25-A7A9-9B78-FE19E9BCBD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0A66425-607B-4258-C3C3-945B0B11FBA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6600196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Colourful strings being woven togehter">
            <a:extLst>
              <a:ext uri="{FF2B5EF4-FFF2-40B4-BE49-F238E27FC236}">
                <a16:creationId xmlns:a16="http://schemas.microsoft.com/office/drawing/2014/main" id="{E3EA6023-C583-3295-1CD3-E58A6DDA7D7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5884" r="-1" b="-1"/>
          <a:stretch/>
        </p:blipFill>
        <p:spPr>
          <a:xfrm>
            <a:off x="7390262" y="10"/>
            <a:ext cx="4801736" cy="685799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D92C6EF-A3F5-840F-7B14-F5C292F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8291286" cy="723446"/>
          </a:xfrm>
        </p:spPr>
        <p:txBody>
          <a:bodyPr>
            <a:normAutofit/>
          </a:bodyPr>
          <a:lstStyle/>
          <a:p>
            <a:r>
              <a:rPr lang="en-US" sz="4000" b="1" dirty="0">
                <a:latin typeface="Arial" panose="020B0604020202020204" pitchFamily="34" charset="0"/>
                <a:cs typeface="Arial" panose="020B0604020202020204" pitchFamily="34" charset="0"/>
              </a:rPr>
              <a:t>Our Principles of Co-operation</a:t>
            </a:r>
            <a:endParaRPr lang="en-ZA" sz="4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C7F8-F8C7-3C4F-FC62-C15B0787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-4" y="1219200"/>
            <a:ext cx="7126518" cy="4957763"/>
          </a:xfrm>
        </p:spPr>
        <p:txBody>
          <a:bodyPr>
            <a:noAutofit/>
          </a:bodyPr>
          <a:lstStyle/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Open and voluntary membership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(no discrimination, no one is forced to join and members invest shares in their co-operatives)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Democratic member control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(one member one vote)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Member economic participation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(member shares, dividends/patronage refunds and indivisible reserves)</a:t>
            </a:r>
            <a:endParaRPr lang="en-US" sz="20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Autonomy and independence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(independence from government and retail chain stores)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Education; training and information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(Ongoing training for board; staff and members) 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Co-operation among co-operatives </a:t>
            </a:r>
            <a:b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(for primary and  secondary structures)</a:t>
            </a:r>
          </a:p>
          <a:p>
            <a: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  <a:t>Concern for community </a:t>
            </a:r>
            <a:br>
              <a:rPr lang="en-US" sz="2000" b="1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dirty="0">
                <a:latin typeface="Arial" panose="020B0604020202020204" pitchFamily="34" charset="0"/>
                <a:cs typeface="Arial" panose="020B0604020202020204" pitchFamily="34" charset="0"/>
              </a:rPr>
              <a:t>(food safety &amp; hygiene standards, sustainable livelihoods and community development) </a:t>
            </a:r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2000" b="0" i="0" u="none" strike="noStrike" baseline="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2492790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92C6EF-A3F5-840F-7B14-F5C292F4A26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950" y="50540"/>
            <a:ext cx="8615650" cy="826152"/>
          </a:xfrm>
        </p:spPr>
        <p:txBody>
          <a:bodyPr anchor="b">
            <a:normAutofit/>
          </a:bodyPr>
          <a:lstStyle/>
          <a:p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Our Values of Co-operation</a:t>
            </a:r>
            <a:endParaRPr lang="en-ZA" sz="3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D29C7F8-F8C7-3C4F-FC62-C15B0787BC6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1600" y="1167915"/>
            <a:ext cx="8778240" cy="5465114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0" indent="0">
              <a:buNone/>
            </a:pP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The process of setting up the community owned stores adhere to the co-operatives values of equity, self-help, self-responsibility, solidarity, equality, and democracy.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Equity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The cooperative provides disadvantaged groups and unprivileged people with fair accommodation and treatment according to their needs in order to put them on equivalent ground.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Self-help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The cooperative provides the platform for individ­uals and groups to improve their lives and communities through their own work and effort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Self-responsibility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All members are in charge of the cooperative; so individuals must be accountable for their actions, responsibilities, and duties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Solidarity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Members support each other and those in other cooperatives.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Equality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Each member is entitled to one vote regardless of the number of shares he/she has in the cooperative. Members have equal rights and benefits.</a:t>
            </a:r>
          </a:p>
          <a:p>
            <a:r>
              <a:rPr lang="en-US" sz="1800" b="1" dirty="0">
                <a:latin typeface="Arial" panose="020B0604020202020204" pitchFamily="34" charset="0"/>
                <a:cs typeface="Arial" panose="020B0604020202020204" pitchFamily="34" charset="0"/>
              </a:rPr>
              <a:t>Democracy</a:t>
            </a:r>
            <a:r>
              <a:rPr lang="en-US" sz="1800" dirty="0">
                <a:latin typeface="Arial" panose="020B0604020202020204" pitchFamily="34" charset="0"/>
                <a:cs typeface="Arial" panose="020B0604020202020204" pitchFamily="34" charset="0"/>
              </a:rPr>
              <a:t>: A cooperatives is controlled, managed and operated by its members. Every voice or opinion is honored and heard</a:t>
            </a:r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US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ZA" sz="1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5" name="Picture 4" descr="White puzzle with one red piece">
            <a:extLst>
              <a:ext uri="{FF2B5EF4-FFF2-40B4-BE49-F238E27FC236}">
                <a16:creationId xmlns:a16="http://schemas.microsoft.com/office/drawing/2014/main" id="{91494ED9-FA44-A1D3-5033-CED4149E281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1146" r="9542"/>
          <a:stretch/>
        </p:blipFill>
        <p:spPr>
          <a:xfrm>
            <a:off x="9020945" y="3485172"/>
            <a:ext cx="2859007" cy="27073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948529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30B7B4-A092-9B14-49A4-8F5108182D7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69650" y="78941"/>
            <a:ext cx="11580853" cy="986597"/>
          </a:xfrm>
        </p:spPr>
        <p:txBody>
          <a:bodyPr>
            <a:normAutofit fontScale="90000"/>
          </a:bodyPr>
          <a:lstStyle/>
          <a:p>
            <a:r>
              <a:rPr lang="en-US" dirty="0">
                <a:latin typeface="Arial" panose="020B0604020202020204" pitchFamily="34" charset="0"/>
                <a:cs typeface="Arial" panose="020B0604020202020204" pitchFamily="34" charset="0"/>
              </a:rPr>
              <a:t>Consumer Co-operative Development Phases</a:t>
            </a:r>
            <a:endParaRPr lang="en-ZA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74429E0E-F26E-2D5A-B469-32D824E2C098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36800" y="510313"/>
          <a:ext cx="11913704" cy="560827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E1516D99-F9F6-B7E4-7FC0-872ACF2B9308}"/>
              </a:ext>
            </a:extLst>
          </p:cNvPr>
          <p:cNvSpPr txBox="1"/>
          <p:nvPr/>
        </p:nvSpPr>
        <p:spPr>
          <a:xfrm>
            <a:off x="437882" y="3751381"/>
            <a:ext cx="3543835" cy="400110"/>
          </a:xfrm>
          <a:prstGeom prst="rect">
            <a:avLst/>
          </a:prstGeom>
          <a:solidFill>
            <a:srgbClr val="C00000"/>
          </a:solidFill>
        </p:spPr>
        <p:txBody>
          <a:bodyPr wrap="square" rtlCol="0">
            <a:spAutoFit/>
          </a:bodyPr>
          <a:lstStyle/>
          <a:p>
            <a:r>
              <a:rPr lang="en-US" sz="2000" b="1" dirty="0" err="1">
                <a:solidFill>
                  <a:schemeClr val="bg1"/>
                </a:solidFill>
              </a:rPr>
              <a:t>Organising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4CD75C5-B795-D506-FF10-654EB3156761}"/>
              </a:ext>
            </a:extLst>
          </p:cNvPr>
          <p:cNvSpPr txBox="1"/>
          <p:nvPr/>
        </p:nvSpPr>
        <p:spPr>
          <a:xfrm>
            <a:off x="4126426" y="2651882"/>
            <a:ext cx="2584174" cy="400110"/>
          </a:xfrm>
          <a:prstGeom prst="rect">
            <a:avLst/>
          </a:prstGeom>
          <a:solidFill>
            <a:schemeClr val="accent1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Planning</a:t>
            </a:r>
            <a:r>
              <a:rPr lang="en-ZA" sz="2000" b="1" dirty="0">
                <a:solidFill>
                  <a:schemeClr val="bg1"/>
                </a:solidFill>
              </a:rPr>
              <a:t> Phase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BE048CE-8075-B49E-0FE1-9941CB1C6A0A}"/>
              </a:ext>
            </a:extLst>
          </p:cNvPr>
          <p:cNvSpPr txBox="1"/>
          <p:nvPr/>
        </p:nvSpPr>
        <p:spPr>
          <a:xfrm>
            <a:off x="6710600" y="865483"/>
            <a:ext cx="3123385" cy="400110"/>
          </a:xfrm>
          <a:prstGeom prst="rect">
            <a:avLst/>
          </a:prstGeom>
          <a:solidFill>
            <a:schemeClr val="accent6"/>
          </a:solidFill>
        </p:spPr>
        <p:txBody>
          <a:bodyPr wrap="square" rtlCol="0">
            <a:spAutoFit/>
          </a:bodyPr>
          <a:lstStyle/>
          <a:p>
            <a:r>
              <a:rPr lang="en-US" sz="2000" b="1" dirty="0">
                <a:solidFill>
                  <a:schemeClr val="bg1"/>
                </a:solidFill>
              </a:rPr>
              <a:t>Implementation</a:t>
            </a:r>
            <a:r>
              <a:rPr lang="en-ZA" sz="2000" b="1" dirty="0">
                <a:solidFill>
                  <a:srgbClr val="002060"/>
                </a:solidFill>
              </a:rPr>
              <a:t> </a:t>
            </a:r>
            <a:r>
              <a:rPr lang="en-ZA" sz="2000" b="1" dirty="0">
                <a:solidFill>
                  <a:schemeClr val="bg1"/>
                </a:solidFill>
              </a:rPr>
              <a:t>Phase</a:t>
            </a:r>
            <a:endParaRPr lang="en-US" sz="2000" b="1" dirty="0">
              <a:solidFill>
                <a:schemeClr val="bg1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51E8D1B-668F-0F4B-E36B-FB4CD2EA8800}"/>
              </a:ext>
            </a:extLst>
          </p:cNvPr>
          <p:cNvSpPr txBox="1"/>
          <p:nvPr/>
        </p:nvSpPr>
        <p:spPr>
          <a:xfrm>
            <a:off x="7092449" y="2711123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12 months</a:t>
            </a: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0F571F03-5E39-4906-CBAF-E0CABEEB9FFB}"/>
              </a:ext>
            </a:extLst>
          </p:cNvPr>
          <p:cNvSpPr txBox="1"/>
          <p:nvPr/>
        </p:nvSpPr>
        <p:spPr>
          <a:xfrm>
            <a:off x="4508275" y="5868137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 months</a:t>
            </a: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8A9F125-64D9-6A74-AAD8-DE828976EF2D}"/>
              </a:ext>
            </a:extLst>
          </p:cNvPr>
          <p:cNvSpPr txBox="1"/>
          <p:nvPr/>
        </p:nvSpPr>
        <p:spPr>
          <a:xfrm>
            <a:off x="592269" y="6251421"/>
            <a:ext cx="2584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>
                <a:solidFill>
                  <a:srgbClr val="C00000"/>
                </a:solidFill>
              </a:rPr>
              <a:t>4 months</a:t>
            </a:r>
            <a:endParaRPr lang="en-ZA" b="1" dirty="0">
              <a:solidFill>
                <a:srgbClr val="C00000"/>
              </a:solidFill>
            </a:endParaRPr>
          </a:p>
        </p:txBody>
      </p:sp>
      <p:sp>
        <p:nvSpPr>
          <p:cNvPr id="8" name="Slide Number Placeholder 7">
            <a:extLst>
              <a:ext uri="{FF2B5EF4-FFF2-40B4-BE49-F238E27FC236}">
                <a16:creationId xmlns:a16="http://schemas.microsoft.com/office/drawing/2014/main" id="{BD9A706E-6AFC-809F-8855-B0FAFE7045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3FA36C-0885-4DC8-B160-F5DE27EFAD1F}" type="slidenum">
              <a:rPr lang="en-ZA" smtClean="0"/>
              <a:t>9</a:t>
            </a:fld>
            <a:endParaRPr lang="en-ZA"/>
          </a:p>
        </p:txBody>
      </p:sp>
    </p:spTree>
    <p:extLst>
      <p:ext uri="{BB962C8B-B14F-4D97-AF65-F5344CB8AC3E}">
        <p14:creationId xmlns:p14="http://schemas.microsoft.com/office/powerpoint/2010/main" val="203444853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304</TotalTime>
  <Words>1220</Words>
  <Application>Microsoft Office PowerPoint</Application>
  <PresentationFormat>Widescreen</PresentationFormat>
  <Paragraphs>116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Aptos</vt:lpstr>
      <vt:lpstr>Aptos Display</vt:lpstr>
      <vt:lpstr>Arial</vt:lpstr>
      <vt:lpstr>Office Theme</vt:lpstr>
      <vt:lpstr>What is a Consumer Co-op</vt:lpstr>
      <vt:lpstr>What is Consumer Co-operative</vt:lpstr>
      <vt:lpstr>PowerPoint Presentation</vt:lpstr>
      <vt:lpstr>PowerPoint Presentation</vt:lpstr>
      <vt:lpstr>Five Key Reasons why we start Consumer Co-operatives?</vt:lpstr>
      <vt:lpstr>PowerPoint Presentation</vt:lpstr>
      <vt:lpstr>Our Principles of Co-operation</vt:lpstr>
      <vt:lpstr>Our Values of Co-operation</vt:lpstr>
      <vt:lpstr>Consumer Co-operative Development Phases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Module 1</dc:title>
  <dc:creator>Lesego Molema</dc:creator>
  <cp:lastModifiedBy>Lesego Molema</cp:lastModifiedBy>
  <cp:revision>3</cp:revision>
  <dcterms:created xsi:type="dcterms:W3CDTF">2024-05-17T08:10:58Z</dcterms:created>
  <dcterms:modified xsi:type="dcterms:W3CDTF">2024-06-29T09:21:04Z</dcterms:modified>
</cp:coreProperties>
</file>